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90"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varScale="1">
        <p:scale>
          <a:sx n="68" d="100"/>
          <a:sy n="68" d="100"/>
        </p:scale>
        <p:origin x="816" y="9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24.01.2019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24.01.2019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171450" indent="-171450" rtl="0">
              <a:buFont typeface="Arial" panose="020B0604020202020204" pitchFamily="34" charset="0"/>
              <a:buChar char="•"/>
            </a:pPr>
            <a:r>
              <a:rPr lang="de-DE" dirty="0"/>
              <a:t>Grafik Framework – Modernes Programmiermodell Webbrowser/Windows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XAML (Fenster, 2D/3D Grafiken, Dokumente, Animationen, Videos)</a:t>
            </a:r>
          </a:p>
          <a:p>
            <a:pPr marL="171450" indent="-171450" rtl="0">
              <a:buFont typeface="Arial" panose="020B0604020202020204" pitchFamily="34" charset="0"/>
              <a:buChar char="•"/>
            </a:pPr>
            <a:r>
              <a:rPr lang="de-DE" dirty="0"/>
              <a:t>Visualisierungsmöglichkeiten (Farbübergänge, Verformungen, Bewegungen, Schatten, Spiegeleffekte, </a:t>
            </a:r>
            <a:r>
              <a:rPr lang="de-DE" dirty="0" err="1"/>
              <a:t>Bildeveränderungen</a:t>
            </a:r>
            <a:r>
              <a:rPr lang="de-DE" dirty="0"/>
              <a:t>, </a:t>
            </a:r>
            <a:r>
              <a:rPr lang="de-DE" dirty="0" err="1"/>
              <a:t>Überlblendeffekte</a:t>
            </a:r>
            <a:r>
              <a:rPr lang="de-DE" dirty="0"/>
              <a:t>)</a:t>
            </a:r>
          </a:p>
          <a:p>
            <a:pPr marL="171450" indent="-171450" rtl="0">
              <a:buFont typeface="Arial" panose="020B0604020202020204" pitchFamily="34" charset="0"/>
              <a:buChar char="•"/>
            </a:pPr>
            <a:r>
              <a:rPr lang="de-DE" dirty="0"/>
              <a:t>Kombinieren + wiederverwendbare Styles</a:t>
            </a:r>
          </a:p>
          <a:p>
            <a:pPr marL="171450" indent="-171450" rtl="0">
              <a:buFont typeface="Arial" panose="020B0604020202020204" pitchFamily="34" charset="0"/>
              <a:buChar char="•"/>
            </a:pPr>
            <a:r>
              <a:rPr lang="de-DE" dirty="0"/>
              <a:t>XAML</a:t>
            </a:r>
          </a:p>
          <a:p>
            <a:pPr marL="628650" lvl="1" indent="-171450" rtl="0">
              <a:buFont typeface="Arial" panose="020B0604020202020204" pitchFamily="34" charset="0"/>
              <a:buChar char="•"/>
            </a:pPr>
            <a:r>
              <a:rPr lang="de-DE" dirty="0"/>
              <a:t>Gestaltungssprache + Verhaltensweisen, Transformationen, Animationen</a:t>
            </a:r>
          </a:p>
          <a:p>
            <a:pPr marL="171450" lvl="0" indent="-171450" rtl="0">
              <a:buFont typeface="Arial" panose="020B0604020202020204" pitchFamily="34" charset="0"/>
              <a:buChar char="•"/>
            </a:pPr>
            <a:r>
              <a:rPr lang="de-DE" dirty="0"/>
              <a:t>Ressourcen</a:t>
            </a:r>
          </a:p>
          <a:p>
            <a:pPr marL="628650" lvl="1" indent="-171450" rtl="0">
              <a:buFont typeface="Arial" panose="020B0604020202020204" pitchFamily="34" charset="0"/>
              <a:buChar char="•"/>
            </a:pPr>
            <a:r>
              <a:rPr lang="de-DE" dirty="0"/>
              <a:t>Datentypen -  Dateiaufteilung – Static o. Dynamic</a:t>
            </a:r>
          </a:p>
          <a:p>
            <a:pPr marL="171450" lvl="0" indent="-171450" rtl="0">
              <a:buFont typeface="Arial" panose="020B0604020202020204" pitchFamily="34" charset="0"/>
              <a:buChar char="•"/>
            </a:pPr>
            <a:r>
              <a:rPr lang="de-DE" dirty="0"/>
              <a:t>Binding</a:t>
            </a:r>
          </a:p>
          <a:p>
            <a:pPr marL="628650" lvl="1" indent="-171450" rtl="0">
              <a:buFont typeface="Arial" panose="020B0604020202020204" pitchFamily="34" charset="0"/>
              <a:buChar char="•"/>
            </a:pPr>
            <a:r>
              <a:rPr lang="de-DE" dirty="0"/>
              <a:t>Eigenschaften – Ziel Binding – </a:t>
            </a:r>
            <a:r>
              <a:rPr lang="de-DE" dirty="0" err="1"/>
              <a:t>Dependency</a:t>
            </a:r>
            <a:r>
              <a:rPr lang="de-DE" dirty="0"/>
              <a:t> Property</a:t>
            </a:r>
          </a:p>
          <a:p>
            <a:pPr marL="171450" lvl="0" indent="-171450" rtl="0">
              <a:buFont typeface="Arial" panose="020B0604020202020204" pitchFamily="34" charset="0"/>
              <a:buChar char="•"/>
            </a:pPr>
            <a:r>
              <a:rPr lang="de-DE" dirty="0"/>
              <a:t>Converter</a:t>
            </a:r>
          </a:p>
          <a:p>
            <a:pPr marL="171450" lvl="0" indent="-171450" rtl="0">
              <a:buFont typeface="Arial" panose="020B0604020202020204" pitchFamily="34" charset="0"/>
              <a:buChar char="•"/>
            </a:pPr>
            <a:r>
              <a:rPr lang="de-DE" dirty="0"/>
              <a:t>Styles</a:t>
            </a:r>
          </a:p>
          <a:p>
            <a:pPr marL="171450" lvl="0" indent="-171450" rtl="0">
              <a:buFont typeface="Arial" panose="020B0604020202020204" pitchFamily="34" charset="0"/>
              <a:buChar char="•"/>
            </a:pPr>
            <a:r>
              <a:rPr lang="de-DE" dirty="0" err="1"/>
              <a:t>DataTemplates</a:t>
            </a:r>
            <a:endParaRPr lang="de-DE" dirty="0"/>
          </a:p>
          <a:p>
            <a:pPr marL="171450" indent="-171450" rtl="0">
              <a:buFontTx/>
              <a:buChar char="-"/>
            </a:pPr>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61288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24.01.2019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24.01.2019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24.01.2019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24.01.2019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24.01.2019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24.01.2019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24.01.2019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e.wikipedia.org/wiki/Model_View_Controller#/media/File:ModelViewControllerDiagram2.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5" Type="http://schemas.openxmlformats.org/officeDocument/2006/relationships/hyperlink" Target="https://pixabay.com/de/puzzle-letztes-teilchen-st%C3%BCck-654956/" TargetMode="External"/><Relationship Id="rId4" Type="http://schemas.openxmlformats.org/officeDocument/2006/relationships/hyperlink" Target="http://www.aayushtuladhar.com/assets/img/2017-09-01-Observer-Design-Pattern/Observer-Pattern.jpe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[4]</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a:t>
            </a:r>
          </a:p>
          <a:p>
            <a:pPr marL="685800" lvl="1" indent="-457200">
              <a:buFont typeface="+mj-lt"/>
              <a:buAutoNum type="arabicPeriod"/>
            </a:pPr>
            <a:r>
              <a:rPr lang="de-DE" dirty="0"/>
              <a:t>MVC</a:t>
            </a:r>
          </a:p>
          <a:p>
            <a:pPr marL="685800" lvl="1" indent="-457200">
              <a:buFont typeface="+mj-lt"/>
              <a:buAutoNum type="arabicPeriod"/>
            </a:pPr>
            <a:r>
              <a:rPr lang="de-DE" dirty="0"/>
              <a:t>WPF</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Bildquellen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https://de.wikipedia.org/wiki/Model_View_Controller#/media/File:ModelViewControllerDiagram2.svg</a:t>
            </a:r>
            <a:endParaRPr lang="de-DE" dirty="0"/>
          </a:p>
          <a:p>
            <a:r>
              <a:rPr lang="de-DE" dirty="0"/>
              <a:t>[3]: </a:t>
            </a:r>
            <a:r>
              <a:rPr lang="de-DE" dirty="0">
                <a:hlinkClick r:id="rId4"/>
              </a:rPr>
              <a:t>http://www.aayushtuladhar.com/assets/img/2017-09-01-Observer-Design-Pattern/Observer-Pattern.jpeg</a:t>
            </a:r>
            <a:endParaRPr lang="de-DE" dirty="0"/>
          </a:p>
          <a:p>
            <a:r>
              <a:rPr lang="de-DE" dirty="0"/>
              <a:t>[4]: </a:t>
            </a:r>
            <a:r>
              <a:rPr lang="de-DE" dirty="0">
                <a:hlinkClick r:id="rId5"/>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pic>
        <p:nvPicPr>
          <p:cNvPr id="4" name="Grafik 3">
            <a:extLst>
              <a:ext uri="{FF2B5EF4-FFF2-40B4-BE49-F238E27FC236}">
                <a16:creationId xmlns:a16="http://schemas.microsoft.com/office/drawing/2014/main" id="{E6F0B733-A7E8-4668-98EC-1F010B71E184}"/>
              </a:ext>
            </a:extLst>
          </p:cNvPr>
          <p:cNvPicPr>
            <a:picLocks noChangeAspect="1"/>
          </p:cNvPicPr>
          <p:nvPr/>
        </p:nvPicPr>
        <p:blipFill>
          <a:blip r:embed="rId3"/>
          <a:stretch>
            <a:fillRect/>
          </a:stretch>
        </p:blipFill>
        <p:spPr>
          <a:xfrm>
            <a:off x="984738" y="3483976"/>
            <a:ext cx="3178273" cy="1746304"/>
          </a:xfrm>
          <a:prstGeom prst="rect">
            <a:avLst/>
          </a:prstGeom>
          <a:ln w="19050">
            <a:solidFill>
              <a:schemeClr val="accent1"/>
            </a:solidFill>
          </a:ln>
        </p:spPr>
      </p:pic>
      <p:pic>
        <p:nvPicPr>
          <p:cNvPr id="6" name="Grafik 5">
            <a:extLst>
              <a:ext uri="{FF2B5EF4-FFF2-40B4-BE49-F238E27FC236}">
                <a16:creationId xmlns:a16="http://schemas.microsoft.com/office/drawing/2014/main" id="{0910DFFB-EB1E-458D-97A3-95B758232BE0}"/>
              </a:ext>
            </a:extLst>
          </p:cNvPr>
          <p:cNvPicPr>
            <a:picLocks noChangeAspect="1"/>
          </p:cNvPicPr>
          <p:nvPr/>
        </p:nvPicPr>
        <p:blipFill>
          <a:blip r:embed="rId4"/>
          <a:stretch>
            <a:fillRect/>
          </a:stretch>
        </p:blipFill>
        <p:spPr>
          <a:xfrm>
            <a:off x="4686300" y="3428999"/>
            <a:ext cx="6379943" cy="2085535"/>
          </a:xfrm>
          <a:prstGeom prst="rect">
            <a:avLst/>
          </a:prstGeom>
          <a:ln w="19050">
            <a:solidFill>
              <a:schemeClr val="accent1"/>
            </a:solidFill>
          </a:ln>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pic>
        <p:nvPicPr>
          <p:cNvPr id="1028" name="Picture 4" descr="https://upload.wikimedia.org/wikipedia/commons/thumb/b/b5/ModelViewControllerDiagram2.svg/1280px-ModelViewControllerDiagram2.svg.png">
            <a:extLst>
              <a:ext uri="{FF2B5EF4-FFF2-40B4-BE49-F238E27FC236}">
                <a16:creationId xmlns:a16="http://schemas.microsoft.com/office/drawing/2014/main" id="{08C93FBB-59C2-45DC-8757-9F96EC35F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406" y="1785388"/>
            <a:ext cx="8975188" cy="4101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97331E9-EF8D-4BFC-A652-C619FE51A421}"/>
              </a:ext>
            </a:extLst>
          </p:cNvPr>
          <p:cNvSpPr txBox="1"/>
          <p:nvPr/>
        </p:nvSpPr>
        <p:spPr>
          <a:xfrm>
            <a:off x="1102907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3" name="Rechteck: abgerundete Ecken 2">
            <a:extLst>
              <a:ext uri="{FF2B5EF4-FFF2-40B4-BE49-F238E27FC236}">
                <a16:creationId xmlns:a16="http://schemas.microsoft.com/office/drawing/2014/main" id="{4C394460-683D-4D06-9795-B9ABE3FFF462}"/>
              </a:ext>
            </a:extLst>
          </p:cNvPr>
          <p:cNvSpPr/>
          <p:nvPr/>
        </p:nvSpPr>
        <p:spPr>
          <a:xfrm>
            <a:off x="1295400" y="2393950"/>
            <a:ext cx="2374900" cy="2070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View</a:t>
            </a:r>
          </a:p>
        </p:txBody>
      </p:sp>
      <p:sp>
        <p:nvSpPr>
          <p:cNvPr id="6" name="Rechteck: abgerundete Ecken 5">
            <a:extLst>
              <a:ext uri="{FF2B5EF4-FFF2-40B4-BE49-F238E27FC236}">
                <a16:creationId xmlns:a16="http://schemas.microsoft.com/office/drawing/2014/main" id="{06416042-7F10-40F3-B77F-9FA338E6DBB6}"/>
              </a:ext>
            </a:extLst>
          </p:cNvPr>
          <p:cNvSpPr/>
          <p:nvPr/>
        </p:nvSpPr>
        <p:spPr>
          <a:xfrm>
            <a:off x="4908550" y="2393950"/>
            <a:ext cx="2374900" cy="20701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err="1"/>
              <a:t>ViewModel</a:t>
            </a:r>
            <a:endParaRPr lang="de-DE" sz="2400" b="1" dirty="0"/>
          </a:p>
        </p:txBody>
      </p:sp>
      <p:sp>
        <p:nvSpPr>
          <p:cNvPr id="7" name="Rechteck: abgerundete Ecken 6">
            <a:extLst>
              <a:ext uri="{FF2B5EF4-FFF2-40B4-BE49-F238E27FC236}">
                <a16:creationId xmlns:a16="http://schemas.microsoft.com/office/drawing/2014/main" id="{AB8A8ADB-38DD-4D31-940E-CC91E25B1C6C}"/>
              </a:ext>
            </a:extLst>
          </p:cNvPr>
          <p:cNvSpPr/>
          <p:nvPr/>
        </p:nvSpPr>
        <p:spPr>
          <a:xfrm>
            <a:off x="8521700" y="2393950"/>
            <a:ext cx="2374900" cy="2070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Model</a:t>
            </a:r>
          </a:p>
        </p:txBody>
      </p:sp>
      <p:cxnSp>
        <p:nvCxnSpPr>
          <p:cNvPr id="5" name="Gerade Verbindung mit Pfeil 4">
            <a:extLst>
              <a:ext uri="{FF2B5EF4-FFF2-40B4-BE49-F238E27FC236}">
                <a16:creationId xmlns:a16="http://schemas.microsoft.com/office/drawing/2014/main" id="{3B097998-DBBD-4820-98AF-A6C741691C91}"/>
              </a:ext>
            </a:extLst>
          </p:cNvPr>
          <p:cNvCxnSpPr>
            <a:cxnSpLocks/>
            <a:stCxn id="3" idx="3"/>
            <a:endCxn id="6" idx="1"/>
          </p:cNvCxnSpPr>
          <p:nvPr/>
        </p:nvCxnSpPr>
        <p:spPr>
          <a:xfrm>
            <a:off x="3670300" y="3429000"/>
            <a:ext cx="123825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51489F1-0BDE-4499-9D59-D947DC532607}"/>
              </a:ext>
            </a:extLst>
          </p:cNvPr>
          <p:cNvCxnSpPr>
            <a:cxnSpLocks/>
          </p:cNvCxnSpPr>
          <p:nvPr/>
        </p:nvCxnSpPr>
        <p:spPr>
          <a:xfrm>
            <a:off x="7283450" y="3035300"/>
            <a:ext cx="12382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D784816-515C-4F8A-ACD8-1B593D8E0388}"/>
              </a:ext>
            </a:extLst>
          </p:cNvPr>
          <p:cNvCxnSpPr>
            <a:cxnSpLocks/>
          </p:cNvCxnSpPr>
          <p:nvPr/>
        </p:nvCxnSpPr>
        <p:spPr>
          <a:xfrm flipH="1">
            <a:off x="7283450" y="3708400"/>
            <a:ext cx="1238250" cy="0"/>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886BE36C-21A6-4CF7-BBB0-24391726B99D}"/>
              </a:ext>
            </a:extLst>
          </p:cNvPr>
          <p:cNvSpPr txBox="1"/>
          <p:nvPr/>
        </p:nvSpPr>
        <p:spPr>
          <a:xfrm>
            <a:off x="3812371" y="3523734"/>
            <a:ext cx="954107" cy="369332"/>
          </a:xfrm>
          <a:prstGeom prst="rect">
            <a:avLst/>
          </a:prstGeom>
          <a:noFill/>
        </p:spPr>
        <p:txBody>
          <a:bodyPr wrap="none" rtlCol="0">
            <a:spAutoFit/>
          </a:bodyPr>
          <a:lstStyle/>
          <a:p>
            <a:r>
              <a:rPr lang="de-DE" dirty="0"/>
              <a:t>Binding</a:t>
            </a:r>
          </a:p>
        </p:txBody>
      </p:sp>
      <p:sp>
        <p:nvSpPr>
          <p:cNvPr id="20" name="Textfeld 19">
            <a:extLst>
              <a:ext uri="{FF2B5EF4-FFF2-40B4-BE49-F238E27FC236}">
                <a16:creationId xmlns:a16="http://schemas.microsoft.com/office/drawing/2014/main" id="{38D48376-2640-47F0-B2C7-E5C81999B27C}"/>
              </a:ext>
            </a:extLst>
          </p:cNvPr>
          <p:cNvSpPr txBox="1"/>
          <p:nvPr/>
        </p:nvSpPr>
        <p:spPr>
          <a:xfrm>
            <a:off x="2337607" y="4558783"/>
            <a:ext cx="3903633" cy="369332"/>
          </a:xfrm>
          <a:prstGeom prst="rect">
            <a:avLst/>
          </a:prstGeom>
          <a:noFill/>
        </p:spPr>
        <p:txBody>
          <a:bodyPr wrap="none" rtlCol="0">
            <a:spAutoFit/>
          </a:bodyPr>
          <a:lstStyle/>
          <a:p>
            <a:r>
              <a:rPr lang="de-DE" dirty="0" err="1"/>
              <a:t>Presentation</a:t>
            </a:r>
            <a:r>
              <a:rPr lang="de-DE" dirty="0"/>
              <a:t> and </a:t>
            </a:r>
            <a:r>
              <a:rPr lang="de-DE" dirty="0" err="1"/>
              <a:t>Presentation</a:t>
            </a:r>
            <a:r>
              <a:rPr lang="de-DE" dirty="0"/>
              <a:t> </a:t>
            </a:r>
            <a:r>
              <a:rPr lang="de-DE" dirty="0" err="1"/>
              <a:t>Logic</a:t>
            </a:r>
            <a:endParaRPr lang="de-DE" dirty="0"/>
          </a:p>
        </p:txBody>
      </p:sp>
      <p:sp>
        <p:nvSpPr>
          <p:cNvPr id="21" name="Textfeld 20">
            <a:extLst>
              <a:ext uri="{FF2B5EF4-FFF2-40B4-BE49-F238E27FC236}">
                <a16:creationId xmlns:a16="http://schemas.microsoft.com/office/drawing/2014/main" id="{D20F1EA0-6012-4146-93CC-A334ED5ECEF0}"/>
              </a:ext>
            </a:extLst>
          </p:cNvPr>
          <p:cNvSpPr txBox="1"/>
          <p:nvPr/>
        </p:nvSpPr>
        <p:spPr>
          <a:xfrm>
            <a:off x="8340826" y="4577682"/>
            <a:ext cx="2736647" cy="369332"/>
          </a:xfrm>
          <a:prstGeom prst="rect">
            <a:avLst/>
          </a:prstGeom>
          <a:noFill/>
        </p:spPr>
        <p:txBody>
          <a:bodyPr wrap="none" rtlCol="0">
            <a:spAutoFit/>
          </a:bodyPr>
          <a:lstStyle/>
          <a:p>
            <a:r>
              <a:rPr lang="de-DE" dirty="0"/>
              <a:t>Business </a:t>
            </a:r>
            <a:r>
              <a:rPr lang="de-DE" dirty="0" err="1"/>
              <a:t>Logic</a:t>
            </a:r>
            <a:r>
              <a:rPr lang="de-DE" dirty="0"/>
              <a:t> and Data</a:t>
            </a:r>
          </a:p>
        </p:txBody>
      </p:sp>
    </p:spTree>
    <p:extLst>
      <p:ext uri="{BB962C8B-B14F-4D97-AF65-F5344CB8AC3E}">
        <p14:creationId xmlns:p14="http://schemas.microsoft.com/office/powerpoint/2010/main" val="252052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503</Words>
  <Application>Microsoft Office PowerPoint</Application>
  <PresentationFormat>Breitbild</PresentationFormat>
  <Paragraphs>118</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Bildquellen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Michael Gresser</cp:lastModifiedBy>
  <cp:revision>34</cp:revision>
  <dcterms:created xsi:type="dcterms:W3CDTF">2019-01-17T14:01:49Z</dcterms:created>
  <dcterms:modified xsi:type="dcterms:W3CDTF">2019-01-24T13:54:09Z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